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61" r:id="rId3"/>
    <p:sldId id="257" r:id="rId4"/>
    <p:sldId id="296" r:id="rId5"/>
    <p:sldId id="307" r:id="rId6"/>
    <p:sldId id="299" r:id="rId7"/>
    <p:sldId id="301" r:id="rId8"/>
    <p:sldId id="300" r:id="rId9"/>
    <p:sldId id="308" r:id="rId10"/>
    <p:sldId id="309" r:id="rId11"/>
    <p:sldId id="310" r:id="rId12"/>
    <p:sldId id="306" r:id="rId13"/>
    <p:sldId id="297" r:id="rId14"/>
    <p:sldId id="265" r:id="rId15"/>
  </p:sldIdLst>
  <p:sldSz cx="9144000" cy="5143500" type="screen16x9"/>
  <p:notesSz cx="6858000" cy="9144000"/>
  <p:embeddedFontLst>
    <p:embeddedFont>
      <p:font typeface="Cairo" panose="020B0604020202020204" charset="-78"/>
      <p:regular r:id="rId17"/>
      <p:bold r:id="rId18"/>
    </p:embeddedFont>
    <p:embeddedFont>
      <p:font typeface="Nunito Light" pitchFamily="2" charset="0"/>
      <p:regular r:id="rId19"/>
      <p:italic r:id="rId20"/>
    </p:embeddedFont>
    <p:embeddedFont>
      <p:font typeface="PT Sans" panose="020B0503020203020204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Space Grotesk" panose="020B0604020202020204" charset="0"/>
      <p:regular r:id="rId29"/>
      <p:bold r:id="rId30"/>
    </p:embeddedFont>
    <p:embeddedFont>
      <p:font typeface="Space Grotesk Medium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3E00A1-56FB-48C0-94A9-B8CB50B6C33E}">
  <a:tblStyle styleId="{333E00A1-56FB-48C0-94A9-B8CB50B6C3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32681B-28F3-45AD-B0F2-DDC81C7CF12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4B8F6174-E41E-15D9-E985-037D5EBA8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75E1D59A-3679-B522-FD19-954E48A204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31DD1663-3385-1634-C277-71C778D93A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378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827D56B1-2636-6F5F-6561-DA23AA92D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FC64D8ED-A62A-C1CE-01CD-FADBABB8B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EDEDCDDF-AF87-C1E4-8743-0EE27170A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74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A152E958-51DF-9BBC-62F5-BD4BDD863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C03D61EA-A9C0-15B3-F43D-B66C1783C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FE2AAE7B-850E-AA54-D1AE-C5BC90AE44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255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5C7B1D75-DB5C-CA6D-9EC2-23911634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4741A918-747C-68BE-34B2-B9242BBDF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35868154-7037-FD13-D9C0-9896B363A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34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AD7A3BE7-03C3-6BD4-C2F3-398F728E8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1DBD6677-29A3-6379-29CE-DF2B72BFAC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2B51789A-A7AE-49D0-A942-D366E599F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1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E044B454-6564-3914-7F88-95B0D799D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97D08E90-241C-A4EE-AC64-C0B32699B2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44956999-E815-E373-A3E9-5062F57BA8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2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7060C0CF-C96E-2984-A1B1-C923BA1C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6C432AF0-162E-F909-CFB5-4AD19210D1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0D743276-8FBE-C790-E380-8F3FC08C1D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65F1ACFA-F2AD-6EAB-9A9A-131D3E87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0E8A7AE6-159B-24F0-4F61-64D62925B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8E70EED0-A180-B0DC-A89E-2586411C7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92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2E965C2F-1088-8EFF-C8F9-597DC789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84F15EC2-A039-A04F-03B9-E84B44E4D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D15AF97A-0DBA-16E9-2D47-A5BF40D4C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17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8B0695AD-618F-7494-0F94-81099A8B9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>
            <a:extLst>
              <a:ext uri="{FF2B5EF4-FFF2-40B4-BE49-F238E27FC236}">
                <a16:creationId xmlns:a16="http://schemas.microsoft.com/office/drawing/2014/main" id="{81A89027-4037-1702-A87B-EC31F8B00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>
            <a:extLst>
              <a:ext uri="{FF2B5EF4-FFF2-40B4-BE49-F238E27FC236}">
                <a16:creationId xmlns:a16="http://schemas.microsoft.com/office/drawing/2014/main" id="{EFB679E9-116B-43A3-469C-6A07D33FC0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91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68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472682" y="108256"/>
            <a:ext cx="8050329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Leveraging machine learning models and multi-environmental soybean trial data for environmental characterization and genomic prediction in Argentina.</a:t>
            </a:r>
            <a:endParaRPr lang="es-US" sz="2000" b="1" dirty="0"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3099887" y="4556283"/>
            <a:ext cx="2821201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Project – AGRON920</a:t>
            </a:r>
            <a:endParaRPr dirty="0"/>
          </a:p>
        </p:txBody>
      </p:sp>
      <p:sp>
        <p:nvSpPr>
          <p:cNvPr id="2" name="Google Shape;254;p29">
            <a:extLst>
              <a:ext uri="{FF2B5EF4-FFF2-40B4-BE49-F238E27FC236}">
                <a16:creationId xmlns:a16="http://schemas.microsoft.com/office/drawing/2014/main" id="{F2E52CB6-8D3C-64CE-FD33-16F1FFBDC8FF}"/>
              </a:ext>
            </a:extLst>
          </p:cNvPr>
          <p:cNvSpPr txBox="1">
            <a:spLocks/>
          </p:cNvSpPr>
          <p:nvPr/>
        </p:nvSpPr>
        <p:spPr>
          <a:xfrm>
            <a:off x="3545819" y="4206441"/>
            <a:ext cx="174705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s-US" dirty="0"/>
              <a:t>Carlos Hernandez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69293-8E59-7A73-D52A-EA9EBCF47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8" b="24850"/>
          <a:stretch/>
        </p:blipFill>
        <p:spPr bwMode="auto">
          <a:xfrm>
            <a:off x="1414862" y="1832839"/>
            <a:ext cx="6191250" cy="23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1A490-149B-23B1-9D39-DDF368FDF8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42" t="5226" r="342"/>
          <a:stretch/>
        </p:blipFill>
        <p:spPr>
          <a:xfrm>
            <a:off x="2998773" y="140970"/>
            <a:ext cx="2998146" cy="32748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7F5248B2-B199-9994-F440-7904FA3A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DA133A46-DBFF-716A-0028-7871F8DE84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2E9D2F91-80A0-ED88-04A6-6998EB7D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9" y="1078964"/>
            <a:ext cx="7914540" cy="3957270"/>
          </a:xfrm>
          <a:prstGeom prst="rect">
            <a:avLst/>
          </a:prstGeom>
        </p:spPr>
      </p:pic>
      <p:sp>
        <p:nvSpPr>
          <p:cNvPr id="5" name="Google Shape;260;p30">
            <a:extLst>
              <a:ext uri="{FF2B5EF4-FFF2-40B4-BE49-F238E27FC236}">
                <a16:creationId xmlns:a16="http://schemas.microsoft.com/office/drawing/2014/main" id="{8794F55D-A96B-FDBF-2092-E57CAE93DDE3}"/>
              </a:ext>
            </a:extLst>
          </p:cNvPr>
          <p:cNvSpPr txBox="1">
            <a:spLocks/>
          </p:cNvSpPr>
          <p:nvPr/>
        </p:nvSpPr>
        <p:spPr>
          <a:xfrm>
            <a:off x="625657" y="625839"/>
            <a:ext cx="7704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2000" dirty="0"/>
              <a:t>Cluster soil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2363173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4159CFDB-58F6-9B2E-3E44-9951E5B19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AD12A77C-18B7-0E19-BE22-85EF00740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" name="Google Shape;260;p30">
            <a:extLst>
              <a:ext uri="{FF2B5EF4-FFF2-40B4-BE49-F238E27FC236}">
                <a16:creationId xmlns:a16="http://schemas.microsoft.com/office/drawing/2014/main" id="{7428BEEB-40D1-97F3-EBE8-94B00C97091D}"/>
              </a:ext>
            </a:extLst>
          </p:cNvPr>
          <p:cNvSpPr txBox="1">
            <a:spLocks/>
          </p:cNvSpPr>
          <p:nvPr/>
        </p:nvSpPr>
        <p:spPr>
          <a:xfrm>
            <a:off x="625657" y="625839"/>
            <a:ext cx="7704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2000" dirty="0"/>
              <a:t>Cluster crop characterization</a:t>
            </a:r>
          </a:p>
        </p:txBody>
      </p:sp>
      <p:pic>
        <p:nvPicPr>
          <p:cNvPr id="4" name="Picture 3" descr="A graph with different colored rectangles&#10;&#10;AI-generated content may be incorrect.">
            <a:extLst>
              <a:ext uri="{FF2B5EF4-FFF2-40B4-BE49-F238E27FC236}">
                <a16:creationId xmlns:a16="http://schemas.microsoft.com/office/drawing/2014/main" id="{9BE1076F-CDEB-7918-146F-31737E941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72" y="1169511"/>
            <a:ext cx="7533750" cy="37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4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77144554-0845-9C06-5E7A-177E0DC94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60F134AD-7A02-AA69-973C-96A126A8C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1" name="Google Shape;260;p30">
            <a:extLst>
              <a:ext uri="{FF2B5EF4-FFF2-40B4-BE49-F238E27FC236}">
                <a16:creationId xmlns:a16="http://schemas.microsoft.com/office/drawing/2014/main" id="{A7B9F3AC-5E62-FA38-2C7F-148498038C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657" y="625838"/>
            <a:ext cx="6330817" cy="773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Predictive performance and variable importance</a:t>
            </a:r>
            <a:endParaRPr lang="es-US" sz="2000" dirty="0"/>
          </a:p>
        </p:txBody>
      </p:sp>
      <p:pic>
        <p:nvPicPr>
          <p:cNvPr id="3" name="Picture 2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FEEDD058-C13B-A72A-8568-EC87F013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76" y="1292668"/>
            <a:ext cx="3224994" cy="3224994"/>
          </a:xfrm>
          <a:prstGeom prst="rect">
            <a:avLst/>
          </a:prstGeom>
        </p:spPr>
      </p:pic>
      <p:pic>
        <p:nvPicPr>
          <p:cNvPr id="7" name="Picture 6" descr="A graph showing the impact of a number of people&#10;&#10;AI-generated content may be incorrect.">
            <a:extLst>
              <a:ext uri="{FF2B5EF4-FFF2-40B4-BE49-F238E27FC236}">
                <a16:creationId xmlns:a16="http://schemas.microsoft.com/office/drawing/2014/main" id="{8CDCE104-1F08-3493-06ED-651B44E48B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9428" y="1292668"/>
            <a:ext cx="4814645" cy="30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7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FC5B8F37-A837-4B15-188C-0C69ADD0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>
            <a:extLst>
              <a:ext uri="{FF2B5EF4-FFF2-40B4-BE49-F238E27FC236}">
                <a16:creationId xmlns:a16="http://schemas.microsoft.com/office/drawing/2014/main" id="{D37CE551-265D-CEB5-51B8-8C03918E9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 home messages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4C3F8-26C0-3FE4-0DC5-99CE0C74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0228"/>
            <a:ext cx="7704000" cy="3770159"/>
          </a:xfrm>
        </p:spPr>
        <p:txBody>
          <a:bodyPr/>
          <a:lstStyle/>
          <a:p>
            <a:r>
              <a:rPr lang="en-US" sz="1800" dirty="0"/>
              <a:t>The soybean production region </a:t>
            </a:r>
            <a:r>
              <a:rPr lang="en-US" sz="1800" dirty="0" err="1"/>
              <a:t>region</a:t>
            </a:r>
            <a:r>
              <a:rPr lang="en-US" sz="1800" dirty="0"/>
              <a:t> can be delineated in 6 environmental zones considering climate and soil patterns.</a:t>
            </a:r>
          </a:p>
          <a:p>
            <a:endParaRPr lang="en-US" sz="1800" dirty="0"/>
          </a:p>
          <a:p>
            <a:r>
              <a:rPr lang="en-US" sz="1800" dirty="0"/>
              <a:t>The environmental zones showed large differences in both soil and climate variables.</a:t>
            </a:r>
          </a:p>
          <a:p>
            <a:endParaRPr lang="en-US" sz="1800" dirty="0"/>
          </a:p>
          <a:p>
            <a:r>
              <a:rPr lang="en-US" sz="1800" dirty="0"/>
              <a:t>The cluster (zone) 4 showed the highest levels of yields and the cluster 2 the </a:t>
            </a:r>
            <a:r>
              <a:rPr lang="en-US" sz="1800" dirty="0" err="1"/>
              <a:t>lowests</a:t>
            </a:r>
            <a:r>
              <a:rPr lang="en-US" sz="1800" dirty="0"/>
              <a:t>. The cluster zone has higher temperature and precipitation than 2, with also better soil features.</a:t>
            </a:r>
          </a:p>
          <a:p>
            <a:endParaRPr lang="en-US" sz="1800" dirty="0"/>
          </a:p>
          <a:p>
            <a:r>
              <a:rPr lang="en-US" sz="1800" dirty="0"/>
              <a:t>The trained model successfully predict the soybean seed yield with a R2 of 0.77 and a RMSE of 488 kg.Ha-1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267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41;p48">
            <a:extLst>
              <a:ext uri="{FF2B5EF4-FFF2-40B4-BE49-F238E27FC236}">
                <a16:creationId xmlns:a16="http://schemas.microsoft.com/office/drawing/2014/main" id="{7FDE7A35-3ED7-454D-4706-8881E5A32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0300" y="1505448"/>
            <a:ext cx="32817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" name="Google Shape;542;p48">
            <a:extLst>
              <a:ext uri="{FF2B5EF4-FFF2-40B4-BE49-F238E27FC236}">
                <a16:creationId xmlns:a16="http://schemas.microsoft.com/office/drawing/2014/main" id="{6EDE7536-283A-EAC1-AC24-5293CA9B4E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48222" y="2511517"/>
            <a:ext cx="3281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2"/>
          </p:nvPr>
        </p:nvSpPr>
        <p:spPr>
          <a:xfrm>
            <a:off x="1710625" y="2711070"/>
            <a:ext cx="5925566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Train a machine learning model using environmental and crop data to predict soybean seed yield</a:t>
            </a:r>
          </a:p>
        </p:txBody>
      </p:sp>
      <p:sp>
        <p:nvSpPr>
          <p:cNvPr id="8" name="Google Shape;305;p34">
            <a:extLst>
              <a:ext uri="{FF2B5EF4-FFF2-40B4-BE49-F238E27FC236}">
                <a16:creationId xmlns:a16="http://schemas.microsoft.com/office/drawing/2014/main" id="{0FA63108-413A-438E-E80B-9FA6535814C4}"/>
              </a:ext>
            </a:extLst>
          </p:cNvPr>
          <p:cNvSpPr txBox="1">
            <a:spLocks/>
          </p:cNvSpPr>
          <p:nvPr/>
        </p:nvSpPr>
        <p:spPr>
          <a:xfrm>
            <a:off x="1710625" y="1286130"/>
            <a:ext cx="5925566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sz="2000" dirty="0"/>
              <a:t>Delineate </a:t>
            </a:r>
            <a:r>
              <a:rPr lang="en-US" sz="2000" dirty="0" err="1"/>
              <a:t>agro</a:t>
            </a:r>
            <a:r>
              <a:rPr lang="en-US" sz="2000" dirty="0"/>
              <a:t>-environmental zones in the soybean production region in Argentina.</a:t>
            </a:r>
          </a:p>
        </p:txBody>
      </p:sp>
      <p:pic>
        <p:nvPicPr>
          <p:cNvPr id="3" name="Picture 2" descr="A computer screen with a diagram on it&#10;&#10;AI-generated content may be incorrect.">
            <a:extLst>
              <a:ext uri="{FF2B5EF4-FFF2-40B4-BE49-F238E27FC236}">
                <a16:creationId xmlns:a16="http://schemas.microsoft.com/office/drawing/2014/main" id="{6BAF901D-6012-3CFF-5F20-215B528C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28" y="2812830"/>
            <a:ext cx="543528" cy="543528"/>
          </a:xfrm>
          <a:prstGeom prst="rect">
            <a:avLst/>
          </a:prstGeom>
        </p:spPr>
      </p:pic>
      <p:pic>
        <p:nvPicPr>
          <p:cNvPr id="5" name="Picture 4" descr="A colorful drawing of a map&#10;&#10;AI-generated content may be incorrect.">
            <a:extLst>
              <a:ext uri="{FF2B5EF4-FFF2-40B4-BE49-F238E27FC236}">
                <a16:creationId xmlns:a16="http://schemas.microsoft.com/office/drawing/2014/main" id="{0BBB22B8-60E3-4608-0F4D-C92EF9EC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8" y="1382588"/>
            <a:ext cx="543528" cy="543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 and methods</a:t>
            </a:r>
            <a:endParaRPr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625657" y="62583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Study Area</a:t>
            </a:r>
            <a:endParaRPr sz="2000" dirty="0"/>
          </a:p>
        </p:txBody>
      </p:sp>
      <p:pic>
        <p:nvPicPr>
          <p:cNvPr id="5" name="Picture 4" descr="A map of a state with different colored areas&#10;&#10;AI-generated content may be incorrect.">
            <a:extLst>
              <a:ext uri="{FF2B5EF4-FFF2-40B4-BE49-F238E27FC236}">
                <a16:creationId xmlns:a16="http://schemas.microsoft.com/office/drawing/2014/main" id="{A92B3909-CA10-7325-72F9-B4B90425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72" r="18410"/>
          <a:stretch/>
        </p:blipFill>
        <p:spPr>
          <a:xfrm>
            <a:off x="4811613" y="887224"/>
            <a:ext cx="3460774" cy="40106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 descr="A map of the south america&#10;&#10;AI-generated content may be incorrect.">
            <a:extLst>
              <a:ext uri="{FF2B5EF4-FFF2-40B4-BE49-F238E27FC236}">
                <a16:creationId xmlns:a16="http://schemas.microsoft.com/office/drawing/2014/main" id="{FC3F3AAF-03A5-23BE-7D7E-B8C76ACA6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88" y="1140752"/>
            <a:ext cx="2965112" cy="3706390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427AF3-ADD7-286B-F810-3F8F95464816}"/>
              </a:ext>
            </a:extLst>
          </p:cNvPr>
          <p:cNvSpPr/>
          <p:nvPr/>
        </p:nvSpPr>
        <p:spPr>
          <a:xfrm>
            <a:off x="3768355" y="1094856"/>
            <a:ext cx="921433" cy="3509890"/>
          </a:xfrm>
          <a:custGeom>
            <a:avLst/>
            <a:gdLst>
              <a:gd name="connsiteX0" fmla="*/ 0 w 2722098"/>
              <a:gd name="connsiteY0" fmla="*/ 0 h 1702191"/>
              <a:gd name="connsiteX1" fmla="*/ 2722098 w 2722098"/>
              <a:gd name="connsiteY1" fmla="*/ 0 h 1702191"/>
              <a:gd name="connsiteX2" fmla="*/ 2722098 w 2722098"/>
              <a:gd name="connsiteY2" fmla="*/ 1702191 h 1702191"/>
              <a:gd name="connsiteX3" fmla="*/ 0 w 2722098"/>
              <a:gd name="connsiteY3" fmla="*/ 1702191 h 1702191"/>
              <a:gd name="connsiteX4" fmla="*/ 0 w 2722098"/>
              <a:gd name="connsiteY4" fmla="*/ 0 h 1702191"/>
              <a:gd name="connsiteX0" fmla="*/ 56270 w 2778368"/>
              <a:gd name="connsiteY0" fmla="*/ 0 h 2271933"/>
              <a:gd name="connsiteX1" fmla="*/ 2778368 w 2778368"/>
              <a:gd name="connsiteY1" fmla="*/ 0 h 2271933"/>
              <a:gd name="connsiteX2" fmla="*/ 2778368 w 2778368"/>
              <a:gd name="connsiteY2" fmla="*/ 1702191 h 2271933"/>
              <a:gd name="connsiteX3" fmla="*/ 0 w 2778368"/>
              <a:gd name="connsiteY3" fmla="*/ 2271933 h 2271933"/>
              <a:gd name="connsiteX4" fmla="*/ 56270 w 2778368"/>
              <a:gd name="connsiteY4" fmla="*/ 0 h 2271933"/>
              <a:gd name="connsiteX0" fmla="*/ 14067 w 2778368"/>
              <a:gd name="connsiteY0" fmla="*/ 1716259 h 2271933"/>
              <a:gd name="connsiteX1" fmla="*/ 2778368 w 2778368"/>
              <a:gd name="connsiteY1" fmla="*/ 0 h 2271933"/>
              <a:gd name="connsiteX2" fmla="*/ 2778368 w 2778368"/>
              <a:gd name="connsiteY2" fmla="*/ 1702191 h 2271933"/>
              <a:gd name="connsiteX3" fmla="*/ 0 w 2778368"/>
              <a:gd name="connsiteY3" fmla="*/ 2271933 h 2271933"/>
              <a:gd name="connsiteX4" fmla="*/ 14067 w 2778368"/>
              <a:gd name="connsiteY4" fmla="*/ 1716259 h 2271933"/>
              <a:gd name="connsiteX0" fmla="*/ 14067 w 2778368"/>
              <a:gd name="connsiteY0" fmla="*/ 2152358 h 2708032"/>
              <a:gd name="connsiteX1" fmla="*/ 1118381 w 2778368"/>
              <a:gd name="connsiteY1" fmla="*/ 0 h 2708032"/>
              <a:gd name="connsiteX2" fmla="*/ 2778368 w 2778368"/>
              <a:gd name="connsiteY2" fmla="*/ 2138290 h 2708032"/>
              <a:gd name="connsiteX3" fmla="*/ 0 w 2778368"/>
              <a:gd name="connsiteY3" fmla="*/ 2708032 h 2708032"/>
              <a:gd name="connsiteX4" fmla="*/ 14067 w 2778368"/>
              <a:gd name="connsiteY4" fmla="*/ 2152358 h 2708032"/>
              <a:gd name="connsiteX0" fmla="*/ 14067 w 1167617"/>
              <a:gd name="connsiteY0" fmla="*/ 2152358 h 3502856"/>
              <a:gd name="connsiteX1" fmla="*/ 1118381 w 1167617"/>
              <a:gd name="connsiteY1" fmla="*/ 0 h 3502856"/>
              <a:gd name="connsiteX2" fmla="*/ 1167617 w 1167617"/>
              <a:gd name="connsiteY2" fmla="*/ 3502856 h 3502856"/>
              <a:gd name="connsiteX3" fmla="*/ 0 w 1167617"/>
              <a:gd name="connsiteY3" fmla="*/ 2708032 h 3502856"/>
              <a:gd name="connsiteX4" fmla="*/ 14067 w 1167617"/>
              <a:gd name="connsiteY4" fmla="*/ 2152358 h 3502856"/>
              <a:gd name="connsiteX0" fmla="*/ 14067 w 1167617"/>
              <a:gd name="connsiteY0" fmla="*/ 2152358 h 3502856"/>
              <a:gd name="connsiteX1" fmla="*/ 1076178 w 1167617"/>
              <a:gd name="connsiteY1" fmla="*/ 0 h 3502856"/>
              <a:gd name="connsiteX2" fmla="*/ 1167617 w 1167617"/>
              <a:gd name="connsiteY2" fmla="*/ 3502856 h 3502856"/>
              <a:gd name="connsiteX3" fmla="*/ 0 w 1167617"/>
              <a:gd name="connsiteY3" fmla="*/ 2708032 h 3502856"/>
              <a:gd name="connsiteX4" fmla="*/ 14067 w 1167617"/>
              <a:gd name="connsiteY4" fmla="*/ 2152358 h 3502856"/>
              <a:gd name="connsiteX0" fmla="*/ 14067 w 1111346"/>
              <a:gd name="connsiteY0" fmla="*/ 2152358 h 3509890"/>
              <a:gd name="connsiteX1" fmla="*/ 1076178 w 1111346"/>
              <a:gd name="connsiteY1" fmla="*/ 0 h 3509890"/>
              <a:gd name="connsiteX2" fmla="*/ 1111346 w 1111346"/>
              <a:gd name="connsiteY2" fmla="*/ 3509890 h 3509890"/>
              <a:gd name="connsiteX3" fmla="*/ 0 w 1111346"/>
              <a:gd name="connsiteY3" fmla="*/ 2708032 h 3509890"/>
              <a:gd name="connsiteX4" fmla="*/ 14067 w 1111346"/>
              <a:gd name="connsiteY4" fmla="*/ 2152358 h 350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1346" h="3509890">
                <a:moveTo>
                  <a:pt x="14067" y="2152358"/>
                </a:moveTo>
                <a:lnTo>
                  <a:pt x="1076178" y="0"/>
                </a:lnTo>
                <a:lnTo>
                  <a:pt x="1111346" y="3509890"/>
                </a:lnTo>
                <a:lnTo>
                  <a:pt x="0" y="2708032"/>
                </a:lnTo>
                <a:lnTo>
                  <a:pt x="14067" y="21523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E656EBB2-A629-6A32-452E-1CB74E81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3F71D1DB-E961-08D2-9804-DACD3F548C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 and methods</a:t>
            </a:r>
            <a:endParaRPr dirty="0"/>
          </a:p>
        </p:txBody>
      </p:sp>
      <p:sp>
        <p:nvSpPr>
          <p:cNvPr id="7" name="Google Shape;260;p30">
            <a:extLst>
              <a:ext uri="{FF2B5EF4-FFF2-40B4-BE49-F238E27FC236}">
                <a16:creationId xmlns:a16="http://schemas.microsoft.com/office/drawing/2014/main" id="{45E8A734-1D6B-5C2B-A833-A91AB586E1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657" y="62583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Multi environmental trial network data description (RECSO INTA)</a:t>
            </a:r>
            <a:endParaRPr sz="2000" dirty="0"/>
          </a:p>
        </p:txBody>
      </p:sp>
      <p:sp>
        <p:nvSpPr>
          <p:cNvPr id="10" name="Google Shape;260;p30">
            <a:extLst>
              <a:ext uri="{FF2B5EF4-FFF2-40B4-BE49-F238E27FC236}">
                <a16:creationId xmlns:a16="http://schemas.microsoft.com/office/drawing/2014/main" id="{A0AAAD77-F69D-2D68-85F8-7FE138D1FE67}"/>
              </a:ext>
            </a:extLst>
          </p:cNvPr>
          <p:cNvSpPr txBox="1">
            <a:spLocks/>
          </p:cNvSpPr>
          <p:nvPr/>
        </p:nvSpPr>
        <p:spPr>
          <a:xfrm>
            <a:off x="392090" y="1141705"/>
            <a:ext cx="2487657" cy="353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342900" indent="-342900"/>
            <a:r>
              <a:rPr lang="es-US" sz="1600" dirty="0" err="1"/>
              <a:t>Randomized</a:t>
            </a:r>
            <a:r>
              <a:rPr lang="es-US" sz="1600" dirty="0"/>
              <a:t> complete block </a:t>
            </a:r>
            <a:r>
              <a:rPr lang="es-US" sz="1600" dirty="0" err="1"/>
              <a:t>design</a:t>
            </a:r>
            <a:r>
              <a:rPr lang="es-US" sz="1600" dirty="0"/>
              <a:t> </a:t>
            </a:r>
            <a:r>
              <a:rPr lang="es-US" sz="1600" dirty="0" err="1"/>
              <a:t>with</a:t>
            </a:r>
            <a:r>
              <a:rPr lang="es-US" sz="1600" dirty="0"/>
              <a:t> 3 </a:t>
            </a:r>
            <a:r>
              <a:rPr lang="es-US" sz="1600" dirty="0" err="1"/>
              <a:t>repetitions</a:t>
            </a:r>
            <a:endParaRPr lang="es-US" sz="1600" dirty="0"/>
          </a:p>
          <a:p>
            <a:pPr marL="342900" indent="-342900"/>
            <a:endParaRPr lang="es-US" sz="1600" dirty="0"/>
          </a:p>
          <a:p>
            <a:pPr marL="342900" indent="-342900"/>
            <a:r>
              <a:rPr lang="es-US" sz="1600" dirty="0" err="1"/>
              <a:t>Seasons</a:t>
            </a:r>
            <a:r>
              <a:rPr lang="es-US" sz="1600" dirty="0"/>
              <a:t> :</a:t>
            </a:r>
          </a:p>
          <a:p>
            <a:pPr marL="800100" lvl="1" indent="-342900"/>
            <a:r>
              <a:rPr lang="es-US" sz="1600" dirty="0"/>
              <a:t>2023/2024</a:t>
            </a:r>
          </a:p>
          <a:p>
            <a:pPr marL="800100" lvl="1" indent="-342900"/>
            <a:endParaRPr lang="es-US" sz="1600" dirty="0"/>
          </a:p>
          <a:p>
            <a:pPr marL="342900" indent="-342900"/>
            <a:r>
              <a:rPr lang="es-US" sz="1600" dirty="0"/>
              <a:t>22 Sites</a:t>
            </a:r>
          </a:p>
          <a:p>
            <a:pPr marL="342900" indent="-342900"/>
            <a:endParaRPr lang="es-US" sz="1600" dirty="0"/>
          </a:p>
          <a:p>
            <a:pPr marL="342900" indent="-342900"/>
            <a:r>
              <a:rPr lang="es-US" sz="1600" dirty="0"/>
              <a:t>114 </a:t>
            </a:r>
            <a:r>
              <a:rPr lang="es-US" sz="1600" dirty="0" err="1"/>
              <a:t>varieties</a:t>
            </a:r>
            <a:endParaRPr lang="es-US" sz="1600" dirty="0"/>
          </a:p>
          <a:p>
            <a:pPr marL="342900" indent="-342900"/>
            <a:endParaRPr lang="es-US" sz="1600" dirty="0"/>
          </a:p>
          <a:p>
            <a:pPr marL="342900" indent="-342900"/>
            <a:r>
              <a:rPr lang="es-US" sz="1600" dirty="0"/>
              <a:t>9 </a:t>
            </a:r>
            <a:r>
              <a:rPr lang="es-US" sz="1600" dirty="0" err="1"/>
              <a:t>maturity</a:t>
            </a:r>
            <a:r>
              <a:rPr lang="es-US" sz="1600" dirty="0"/>
              <a:t> </a:t>
            </a:r>
            <a:r>
              <a:rPr lang="es-US" sz="1600" dirty="0" err="1"/>
              <a:t>groups</a:t>
            </a:r>
            <a:endParaRPr lang="es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7EBBA7-9B17-A135-693D-47729748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44" y="1198539"/>
            <a:ext cx="5841617" cy="33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1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260BE481-E169-1963-018A-1B2E5700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28F78355-F4F9-351F-49E2-F171EF0674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 and methods</a:t>
            </a:r>
            <a:endParaRPr dirty="0"/>
          </a:p>
        </p:txBody>
      </p:sp>
      <p:sp>
        <p:nvSpPr>
          <p:cNvPr id="7" name="Google Shape;260;p30">
            <a:extLst>
              <a:ext uri="{FF2B5EF4-FFF2-40B4-BE49-F238E27FC236}">
                <a16:creationId xmlns:a16="http://schemas.microsoft.com/office/drawing/2014/main" id="{252F2A24-D138-70B4-0A42-A6ECDCC5F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657" y="62583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Climate and soil data description</a:t>
            </a:r>
            <a:endParaRPr sz="2000" dirty="0"/>
          </a:p>
        </p:txBody>
      </p:sp>
      <p:pic>
        <p:nvPicPr>
          <p:cNvPr id="2" name="Picture 1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6F4456D3-43DC-358D-970A-793EE661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3" y="2212614"/>
            <a:ext cx="3929149" cy="2533005"/>
          </a:xfrm>
          <a:prstGeom prst="rect">
            <a:avLst/>
          </a:prstGeom>
        </p:spPr>
      </p:pic>
      <p:pic>
        <p:nvPicPr>
          <p:cNvPr id="4" name="Picture 3" descr="A group of numbers and a graph&#10;&#10;AI-generated content may be incorrect.">
            <a:extLst>
              <a:ext uri="{FF2B5EF4-FFF2-40B4-BE49-F238E27FC236}">
                <a16:creationId xmlns:a16="http://schemas.microsoft.com/office/drawing/2014/main" id="{16E09960-DEF8-ABF0-396C-C1B2ADED6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55" y="2292845"/>
            <a:ext cx="3460542" cy="2452832"/>
          </a:xfrm>
          <a:prstGeom prst="rect">
            <a:avLst/>
          </a:prstGeom>
        </p:spPr>
      </p:pic>
      <p:sp>
        <p:nvSpPr>
          <p:cNvPr id="5" name="Google Shape;260;p30">
            <a:extLst>
              <a:ext uri="{FF2B5EF4-FFF2-40B4-BE49-F238E27FC236}">
                <a16:creationId xmlns:a16="http://schemas.microsoft.com/office/drawing/2014/main" id="{7E5EFCB7-4991-E265-008E-64388B67C1B2}"/>
              </a:ext>
            </a:extLst>
          </p:cNvPr>
          <p:cNvSpPr txBox="1">
            <a:spLocks/>
          </p:cNvSpPr>
          <p:nvPr/>
        </p:nvSpPr>
        <p:spPr>
          <a:xfrm>
            <a:off x="1723048" y="4697832"/>
            <a:ext cx="1214308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2000" b="1" dirty="0"/>
              <a:t>Soil data</a:t>
            </a:r>
            <a:endParaRPr lang="es-US" sz="2000" b="1" dirty="0"/>
          </a:p>
        </p:txBody>
      </p:sp>
      <p:sp>
        <p:nvSpPr>
          <p:cNvPr id="8" name="Google Shape;260;p30">
            <a:extLst>
              <a:ext uri="{FF2B5EF4-FFF2-40B4-BE49-F238E27FC236}">
                <a16:creationId xmlns:a16="http://schemas.microsoft.com/office/drawing/2014/main" id="{50A8DD0C-0862-8CD0-5E14-9310F55775BB}"/>
              </a:ext>
            </a:extLst>
          </p:cNvPr>
          <p:cNvSpPr txBox="1">
            <a:spLocks/>
          </p:cNvSpPr>
          <p:nvPr/>
        </p:nvSpPr>
        <p:spPr>
          <a:xfrm>
            <a:off x="6356007" y="4741761"/>
            <a:ext cx="1676644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2000" b="1" dirty="0"/>
              <a:t>Climate data</a:t>
            </a:r>
            <a:endParaRPr lang="es-US" sz="2000" b="1" dirty="0"/>
          </a:p>
        </p:txBody>
      </p:sp>
      <p:sp>
        <p:nvSpPr>
          <p:cNvPr id="9" name="Google Shape;260;p30">
            <a:extLst>
              <a:ext uri="{FF2B5EF4-FFF2-40B4-BE49-F238E27FC236}">
                <a16:creationId xmlns:a16="http://schemas.microsoft.com/office/drawing/2014/main" id="{23D449BE-1CA7-793E-C7B7-DB42C20E8B89}"/>
              </a:ext>
            </a:extLst>
          </p:cNvPr>
          <p:cNvSpPr txBox="1">
            <a:spLocks/>
          </p:cNvSpPr>
          <p:nvPr/>
        </p:nvSpPr>
        <p:spPr>
          <a:xfrm>
            <a:off x="1723048" y="1023315"/>
            <a:ext cx="2848952" cy="122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None/>
            </a:pPr>
            <a:r>
              <a:rPr lang="en-US" sz="1100" dirty="0"/>
              <a:t>Soil variables:  </a:t>
            </a:r>
            <a:r>
              <a:rPr lang="en-US" sz="1100" dirty="0" err="1"/>
              <a:t>Soilgrids</a:t>
            </a:r>
            <a:endParaRPr lang="en-US" sz="1100" dirty="0"/>
          </a:p>
          <a:p>
            <a:pPr marL="342900" indent="-342900"/>
            <a:r>
              <a:rPr lang="en-US" sz="1100" dirty="0"/>
              <a:t>SOC</a:t>
            </a:r>
          </a:p>
          <a:p>
            <a:pPr marL="342900" indent="-342900"/>
            <a:r>
              <a:rPr lang="en-US" sz="1100" dirty="0"/>
              <a:t>Bulk Density	</a:t>
            </a:r>
          </a:p>
          <a:p>
            <a:pPr marL="342900" indent="-342900"/>
            <a:r>
              <a:rPr lang="en-US" sz="1100" dirty="0"/>
              <a:t>Sand</a:t>
            </a:r>
          </a:p>
          <a:p>
            <a:pPr marL="342900" indent="-342900"/>
            <a:r>
              <a:rPr lang="en-US" sz="1100" dirty="0"/>
              <a:t>Silt and </a:t>
            </a:r>
          </a:p>
          <a:p>
            <a:pPr marL="342900" indent="-342900"/>
            <a:r>
              <a:rPr lang="en-US" sz="1100" dirty="0"/>
              <a:t>pH</a:t>
            </a:r>
            <a:endParaRPr lang="es-US" sz="1100" dirty="0"/>
          </a:p>
        </p:txBody>
      </p:sp>
      <p:sp>
        <p:nvSpPr>
          <p:cNvPr id="11" name="Google Shape;260;p30">
            <a:extLst>
              <a:ext uri="{FF2B5EF4-FFF2-40B4-BE49-F238E27FC236}">
                <a16:creationId xmlns:a16="http://schemas.microsoft.com/office/drawing/2014/main" id="{2A630F5F-AF7A-97FD-A032-F250DE498C12}"/>
              </a:ext>
            </a:extLst>
          </p:cNvPr>
          <p:cNvSpPr txBox="1">
            <a:spLocks/>
          </p:cNvSpPr>
          <p:nvPr/>
        </p:nvSpPr>
        <p:spPr>
          <a:xfrm>
            <a:off x="5877727" y="970452"/>
            <a:ext cx="2768462" cy="122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None/>
            </a:pPr>
            <a:r>
              <a:rPr lang="en-US" sz="1100" dirty="0"/>
              <a:t>Climate variables: </a:t>
            </a:r>
            <a:r>
              <a:rPr lang="en-US" sz="1100" dirty="0" err="1"/>
              <a:t>Terraclimate</a:t>
            </a:r>
            <a:r>
              <a:rPr lang="en-US" sz="1100" dirty="0"/>
              <a:t> </a:t>
            </a:r>
            <a:r>
              <a:rPr lang="en-US" sz="1100" dirty="0" err="1"/>
              <a:t>normals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 </a:t>
            </a:r>
          </a:p>
          <a:p>
            <a:pPr marL="342900" indent="-342900"/>
            <a:r>
              <a:rPr lang="en-US" sz="1100" dirty="0"/>
              <a:t>Temperature min.</a:t>
            </a:r>
          </a:p>
          <a:p>
            <a:pPr marL="342900" indent="-342900"/>
            <a:r>
              <a:rPr lang="en-US" sz="1100" dirty="0"/>
              <a:t>Temperature max.</a:t>
            </a:r>
          </a:p>
          <a:p>
            <a:pPr marL="342900" indent="-342900"/>
            <a:r>
              <a:rPr lang="en-US" sz="1100" dirty="0"/>
              <a:t>Actual et (Aet)</a:t>
            </a:r>
          </a:p>
          <a:p>
            <a:pPr marL="342900" indent="-342900"/>
            <a:r>
              <a:rPr lang="en-US" sz="1100" dirty="0"/>
              <a:t>Precipitation (ppt)</a:t>
            </a:r>
          </a:p>
          <a:p>
            <a:pPr marL="342900" indent="-342900"/>
            <a:r>
              <a:rPr lang="en-US" sz="1100" dirty="0"/>
              <a:t>Vapor pressure deficit (</a:t>
            </a:r>
            <a:r>
              <a:rPr lang="en-US" sz="1100" dirty="0" err="1"/>
              <a:t>vpd</a:t>
            </a:r>
            <a:r>
              <a:rPr lang="en-US" sz="1100" dirty="0"/>
              <a:t>)</a:t>
            </a:r>
          </a:p>
          <a:p>
            <a:pPr marL="342900" indent="-342900"/>
            <a:endParaRPr lang="en-US" sz="1100" dirty="0"/>
          </a:p>
          <a:p>
            <a:pPr marL="342900" indent="-342900"/>
            <a:endParaRPr lang="es-US" sz="1100" dirty="0"/>
          </a:p>
        </p:txBody>
      </p:sp>
    </p:spTree>
    <p:extLst>
      <p:ext uri="{BB962C8B-B14F-4D97-AF65-F5344CB8AC3E}">
        <p14:creationId xmlns:p14="http://schemas.microsoft.com/office/powerpoint/2010/main" val="254591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F50C11E3-C802-0330-8DD2-62DB69F02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0823E308-0F60-4019-40A9-8E9D9EF770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 and methods</a:t>
            </a:r>
            <a:endParaRPr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1EC0F4-A36D-F1BE-62F0-D8FBC2277520}"/>
              </a:ext>
            </a:extLst>
          </p:cNvPr>
          <p:cNvSpPr/>
          <p:nvPr/>
        </p:nvSpPr>
        <p:spPr>
          <a:xfrm>
            <a:off x="694007" y="3516922"/>
            <a:ext cx="1856935" cy="6822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integration</a:t>
            </a:r>
            <a:endParaRPr lang="es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2FA1C8-95B3-DBD6-21B5-1B49585A2BB7}"/>
              </a:ext>
            </a:extLst>
          </p:cNvPr>
          <p:cNvSpPr/>
          <p:nvPr/>
        </p:nvSpPr>
        <p:spPr>
          <a:xfrm>
            <a:off x="3774831" y="3516922"/>
            <a:ext cx="1856935" cy="6822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Principal component analysis</a:t>
            </a:r>
            <a:endParaRPr lang="es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69C9F4-3E8E-A7C3-9139-B48CEC00A529}"/>
              </a:ext>
            </a:extLst>
          </p:cNvPr>
          <p:cNvSpPr/>
          <p:nvPr/>
        </p:nvSpPr>
        <p:spPr>
          <a:xfrm>
            <a:off x="6602437" y="3506371"/>
            <a:ext cx="1856935" cy="6822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Clustering analysis</a:t>
            </a:r>
            <a:endParaRPr lang="es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501699-86CD-D875-F994-9D315DE80D8E}"/>
              </a:ext>
            </a:extLst>
          </p:cNvPr>
          <p:cNvSpPr/>
          <p:nvPr/>
        </p:nvSpPr>
        <p:spPr>
          <a:xfrm>
            <a:off x="2820572" y="3727938"/>
            <a:ext cx="633047" cy="239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2BA3C12-F34A-BB98-97A8-8F0E4AC81A0D}"/>
              </a:ext>
            </a:extLst>
          </p:cNvPr>
          <p:cNvSpPr/>
          <p:nvPr/>
        </p:nvSpPr>
        <p:spPr>
          <a:xfrm>
            <a:off x="5800578" y="3738487"/>
            <a:ext cx="633047" cy="239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3" name="Google Shape;260;p30">
            <a:extLst>
              <a:ext uri="{FF2B5EF4-FFF2-40B4-BE49-F238E27FC236}">
                <a16:creationId xmlns:a16="http://schemas.microsoft.com/office/drawing/2014/main" id="{EC26A303-3A8F-5A8D-40FB-849632A6B221}"/>
              </a:ext>
            </a:extLst>
          </p:cNvPr>
          <p:cNvSpPr txBox="1">
            <a:spLocks/>
          </p:cNvSpPr>
          <p:nvPr/>
        </p:nvSpPr>
        <p:spPr>
          <a:xfrm>
            <a:off x="851298" y="804644"/>
            <a:ext cx="7704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2000" b="1" dirty="0"/>
              <a:t>Spatial Principal component and clustering analysis</a:t>
            </a:r>
          </a:p>
          <a:p>
            <a:pPr marL="342900" indent="-342900"/>
            <a:r>
              <a:rPr lang="en-US" sz="2000" dirty="0"/>
              <a:t>The loadings of a common PCA are affected by spatial autocorrelation.</a:t>
            </a:r>
          </a:p>
          <a:p>
            <a:pPr marL="342900" indent="-342900"/>
            <a:r>
              <a:rPr lang="en-US" sz="2000" dirty="0"/>
              <a:t>Capture more variability when the data has higher spatial autocorrelation</a:t>
            </a:r>
          </a:p>
          <a:p>
            <a:pPr marL="342900" indent="-342900"/>
            <a:r>
              <a:rPr lang="en-US" sz="2000" dirty="0"/>
              <a:t>Spatial clustering produce smoother clusters maps</a:t>
            </a:r>
          </a:p>
          <a:p>
            <a:pPr marL="342900" indent="-342900"/>
            <a:r>
              <a:rPr lang="en-US" sz="2000" dirty="0"/>
              <a:t>Optimal number of clusters will be defined by clusters indexes</a:t>
            </a:r>
            <a:endParaRPr lang="es-US" sz="2000" dirty="0"/>
          </a:p>
        </p:txBody>
      </p:sp>
    </p:spTree>
    <p:extLst>
      <p:ext uri="{BB962C8B-B14F-4D97-AF65-F5344CB8AC3E}">
        <p14:creationId xmlns:p14="http://schemas.microsoft.com/office/powerpoint/2010/main" val="389904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E916D21C-EBE5-75C6-3A64-EC5F092FF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3F585B62-A28B-FBBC-3E50-9B5C053746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 and methods</a:t>
            </a:r>
            <a:endParaRPr dirty="0"/>
          </a:p>
        </p:txBody>
      </p:sp>
      <p:sp>
        <p:nvSpPr>
          <p:cNvPr id="7" name="Google Shape;260;p30">
            <a:extLst>
              <a:ext uri="{FF2B5EF4-FFF2-40B4-BE49-F238E27FC236}">
                <a16:creationId xmlns:a16="http://schemas.microsoft.com/office/drawing/2014/main" id="{ADB4DE02-73C2-5082-77F9-F7431CB84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657" y="62583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Predictive modelling</a:t>
            </a:r>
            <a:endParaRPr lang="es-US" sz="2000" b="1" dirty="0"/>
          </a:p>
        </p:txBody>
      </p:sp>
      <p:sp>
        <p:nvSpPr>
          <p:cNvPr id="2" name="Google Shape;260;p30">
            <a:extLst>
              <a:ext uri="{FF2B5EF4-FFF2-40B4-BE49-F238E27FC236}">
                <a16:creationId xmlns:a16="http://schemas.microsoft.com/office/drawing/2014/main" id="{E3DC0FE4-7FC8-DF84-AB81-AACF0231093C}"/>
              </a:ext>
            </a:extLst>
          </p:cNvPr>
          <p:cNvSpPr txBox="1">
            <a:spLocks/>
          </p:cNvSpPr>
          <p:nvPr/>
        </p:nvSpPr>
        <p:spPr>
          <a:xfrm>
            <a:off x="1017209" y="988015"/>
            <a:ext cx="7704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800" dirty="0"/>
              <a:t>Model: Random forest</a:t>
            </a:r>
          </a:p>
          <a:p>
            <a:pPr marL="342900" indent="-342900"/>
            <a:r>
              <a:rPr lang="en-US" sz="1800" dirty="0"/>
              <a:t>Train test split: 70/30 with stratification by clusters</a:t>
            </a:r>
          </a:p>
          <a:p>
            <a:pPr marL="342900" indent="-342900"/>
            <a:r>
              <a:rPr lang="en-US" sz="1800" dirty="0"/>
              <a:t>Cross validation: k-fold with 5 folds and 3 repetitions</a:t>
            </a:r>
          </a:p>
          <a:p>
            <a:pPr marL="342900" indent="-342900"/>
            <a:r>
              <a:rPr lang="en-US" sz="1800" dirty="0"/>
              <a:t>RMSE will be used as a selection criterion to obtain the best model</a:t>
            </a:r>
          </a:p>
          <a:p>
            <a:pPr marL="342900" indent="-342900"/>
            <a:endParaRPr lang="es-US" sz="2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E6D848B-1DB1-6769-12AE-0B9983C1A98B}"/>
              </a:ext>
            </a:extLst>
          </p:cNvPr>
          <p:cNvSpPr/>
          <p:nvPr/>
        </p:nvSpPr>
        <p:spPr>
          <a:xfrm>
            <a:off x="2531035" y="2966594"/>
            <a:ext cx="258091" cy="239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9D83CA-CDA9-F12B-3678-85C5AD81DFCE}"/>
              </a:ext>
            </a:extLst>
          </p:cNvPr>
          <p:cNvGrpSpPr/>
          <p:nvPr/>
        </p:nvGrpSpPr>
        <p:grpSpPr>
          <a:xfrm>
            <a:off x="1124012" y="2326752"/>
            <a:ext cx="1656308" cy="2623625"/>
            <a:chOff x="332591" y="2405575"/>
            <a:chExt cx="1656308" cy="262362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054389D-CC17-74B4-7E42-40C1D3766AA9}"/>
                </a:ext>
              </a:extLst>
            </p:cNvPr>
            <p:cNvSpPr/>
            <p:nvPr/>
          </p:nvSpPr>
          <p:spPr>
            <a:xfrm>
              <a:off x="332591" y="2405575"/>
              <a:ext cx="1285196" cy="26236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S"/>
            </a:p>
          </p:txBody>
        </p:sp>
        <p:pic>
          <p:nvPicPr>
            <p:cNvPr id="11" name="Picture 10" descr="A green and black circular object&#10;&#10;AI-generated content may be incorrect.">
              <a:extLst>
                <a:ext uri="{FF2B5EF4-FFF2-40B4-BE49-F238E27FC236}">
                  <a16:creationId xmlns:a16="http://schemas.microsoft.com/office/drawing/2014/main" id="{DC3535C6-C6BA-8CE1-AEAC-BCF1D22AF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139" y="3404380"/>
              <a:ext cx="422032" cy="422032"/>
            </a:xfrm>
            <a:prstGeom prst="rect">
              <a:avLst/>
            </a:prstGeom>
          </p:spPr>
        </p:pic>
        <p:pic>
          <p:nvPicPr>
            <p:cNvPr id="13" name="Picture 12" descr="A red and green gears and a red cylinder&#10;&#10;AI-generated content may be incorrect.">
              <a:extLst>
                <a:ext uri="{FF2B5EF4-FFF2-40B4-BE49-F238E27FC236}">
                  <a16:creationId xmlns:a16="http://schemas.microsoft.com/office/drawing/2014/main" id="{A41F62BB-1267-C258-7105-2A119349C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139" y="2571750"/>
              <a:ext cx="530546" cy="530546"/>
            </a:xfrm>
            <a:prstGeom prst="rect">
              <a:avLst/>
            </a:prstGeom>
          </p:spPr>
        </p:pic>
        <p:sp>
          <p:nvSpPr>
            <p:cNvPr id="16" name="Google Shape;260;p30">
              <a:extLst>
                <a:ext uri="{FF2B5EF4-FFF2-40B4-BE49-F238E27FC236}">
                  <a16:creationId xmlns:a16="http://schemas.microsoft.com/office/drawing/2014/main" id="{A38E525E-D33E-75A6-72EA-6F317B417347}"/>
                </a:ext>
              </a:extLst>
            </p:cNvPr>
            <p:cNvSpPr txBox="1">
              <a:spLocks/>
            </p:cNvSpPr>
            <p:nvPr/>
          </p:nvSpPr>
          <p:spPr>
            <a:xfrm>
              <a:off x="346649" y="4550528"/>
              <a:ext cx="1545456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9pPr>
            </a:lstStyle>
            <a:p>
              <a:pPr marL="0" indent="0">
                <a:buFont typeface="Nunito Light"/>
                <a:buNone/>
              </a:pPr>
              <a:r>
                <a:rPr lang="en-US" sz="1600" dirty="0"/>
                <a:t>Climate data</a:t>
              </a:r>
            </a:p>
            <a:p>
              <a:pPr marL="342900" indent="-342900"/>
              <a:endParaRPr lang="es-US" sz="2000" dirty="0"/>
            </a:p>
          </p:txBody>
        </p:sp>
        <p:pic>
          <p:nvPicPr>
            <p:cNvPr id="18" name="Picture 17" descr="A blue cylinder with a black background&#10;&#10;AI-generated content may be incorrect.">
              <a:extLst>
                <a:ext uri="{FF2B5EF4-FFF2-40B4-BE49-F238E27FC236}">
                  <a16:creationId xmlns:a16="http://schemas.microsoft.com/office/drawing/2014/main" id="{88D3BC1F-C42B-F6FF-C276-1E3351B79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139" y="4128496"/>
              <a:ext cx="422032" cy="422032"/>
            </a:xfrm>
            <a:prstGeom prst="rect">
              <a:avLst/>
            </a:prstGeom>
          </p:spPr>
        </p:pic>
        <p:sp>
          <p:nvSpPr>
            <p:cNvPr id="19" name="Google Shape;260;p30">
              <a:extLst>
                <a:ext uri="{FF2B5EF4-FFF2-40B4-BE49-F238E27FC236}">
                  <a16:creationId xmlns:a16="http://schemas.microsoft.com/office/drawing/2014/main" id="{ADF8ED4D-FE7C-40DE-BFAC-EB8A83A0B4A6}"/>
                </a:ext>
              </a:extLst>
            </p:cNvPr>
            <p:cNvSpPr txBox="1">
              <a:spLocks/>
            </p:cNvSpPr>
            <p:nvPr/>
          </p:nvSpPr>
          <p:spPr>
            <a:xfrm>
              <a:off x="443443" y="3779896"/>
              <a:ext cx="1545456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9pPr>
            </a:lstStyle>
            <a:p>
              <a:pPr marL="0" indent="0">
                <a:buFont typeface="Nunito Light"/>
                <a:buNone/>
              </a:pPr>
              <a:r>
                <a:rPr lang="en-US" sz="1600" dirty="0"/>
                <a:t>Crop data</a:t>
              </a:r>
            </a:p>
            <a:p>
              <a:pPr marL="342900" indent="-342900"/>
              <a:endParaRPr lang="es-US" sz="2000" dirty="0"/>
            </a:p>
          </p:txBody>
        </p:sp>
        <p:sp>
          <p:nvSpPr>
            <p:cNvPr id="20" name="Google Shape;260;p30">
              <a:extLst>
                <a:ext uri="{FF2B5EF4-FFF2-40B4-BE49-F238E27FC236}">
                  <a16:creationId xmlns:a16="http://schemas.microsoft.com/office/drawing/2014/main" id="{2D3B48BD-08D1-D330-2C8A-B87C9C73B609}"/>
                </a:ext>
              </a:extLst>
            </p:cNvPr>
            <p:cNvSpPr txBox="1">
              <a:spLocks/>
            </p:cNvSpPr>
            <p:nvPr/>
          </p:nvSpPr>
          <p:spPr>
            <a:xfrm>
              <a:off x="522494" y="2993842"/>
              <a:ext cx="1017918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defRPr>
              </a:lvl9pPr>
            </a:lstStyle>
            <a:p>
              <a:pPr marL="0" indent="0">
                <a:buFont typeface="Nunito Light"/>
                <a:buNone/>
              </a:pPr>
              <a:r>
                <a:rPr lang="en-US" sz="1600" dirty="0"/>
                <a:t>Soil data</a:t>
              </a:r>
            </a:p>
            <a:p>
              <a:pPr marL="342900" indent="-342900"/>
              <a:endParaRPr lang="es-US" sz="2000" dirty="0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BBA673E-CF71-5C98-3FFC-CC39D3652F61}"/>
              </a:ext>
            </a:extLst>
          </p:cNvPr>
          <p:cNvSpPr/>
          <p:nvPr/>
        </p:nvSpPr>
        <p:spPr>
          <a:xfrm>
            <a:off x="2926148" y="2344335"/>
            <a:ext cx="1285196" cy="164282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4" name="Google Shape;260;p30">
            <a:extLst>
              <a:ext uri="{FF2B5EF4-FFF2-40B4-BE49-F238E27FC236}">
                <a16:creationId xmlns:a16="http://schemas.microsoft.com/office/drawing/2014/main" id="{B4548FCF-8AD4-8C86-5F7B-240A31DB1F44}"/>
              </a:ext>
            </a:extLst>
          </p:cNvPr>
          <p:cNvSpPr txBox="1">
            <a:spLocks/>
          </p:cNvSpPr>
          <p:nvPr/>
        </p:nvSpPr>
        <p:spPr>
          <a:xfrm>
            <a:off x="3134182" y="2730449"/>
            <a:ext cx="1017918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dirty="0"/>
              <a:t>Training dataset (70%)</a:t>
            </a:r>
          </a:p>
          <a:p>
            <a:pPr marL="342900" indent="-342900"/>
            <a:endParaRPr lang="es-US" sz="2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E1184F6-CC93-F5DC-23A2-E22FE4664980}"/>
              </a:ext>
            </a:extLst>
          </p:cNvPr>
          <p:cNvSpPr/>
          <p:nvPr/>
        </p:nvSpPr>
        <p:spPr>
          <a:xfrm>
            <a:off x="2945592" y="4134303"/>
            <a:ext cx="3028617" cy="78476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83A1594-3FBA-6841-CC1B-5DE65C65C95C}"/>
              </a:ext>
            </a:extLst>
          </p:cNvPr>
          <p:cNvSpPr/>
          <p:nvPr/>
        </p:nvSpPr>
        <p:spPr>
          <a:xfrm>
            <a:off x="2538632" y="4425425"/>
            <a:ext cx="258091" cy="239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AF189B-1E3A-9BE1-103E-A72140517FBA}"/>
              </a:ext>
            </a:extLst>
          </p:cNvPr>
          <p:cNvSpPr/>
          <p:nvPr/>
        </p:nvSpPr>
        <p:spPr>
          <a:xfrm>
            <a:off x="4689014" y="2344334"/>
            <a:ext cx="1285196" cy="164282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Google Shape;260;p30">
            <a:extLst>
              <a:ext uri="{FF2B5EF4-FFF2-40B4-BE49-F238E27FC236}">
                <a16:creationId xmlns:a16="http://schemas.microsoft.com/office/drawing/2014/main" id="{C21DE4B8-E1BA-33D4-A621-05A759F53DAA}"/>
              </a:ext>
            </a:extLst>
          </p:cNvPr>
          <p:cNvSpPr txBox="1">
            <a:spLocks/>
          </p:cNvSpPr>
          <p:nvPr/>
        </p:nvSpPr>
        <p:spPr>
          <a:xfrm>
            <a:off x="4783357" y="2530864"/>
            <a:ext cx="1285196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dirty="0"/>
              <a:t>Hyperparameter tuning</a:t>
            </a:r>
          </a:p>
          <a:p>
            <a:pPr marL="285750" indent="-285750"/>
            <a:r>
              <a:rPr lang="en-US" sz="1100" dirty="0" err="1"/>
              <a:t>Mtry</a:t>
            </a:r>
            <a:endParaRPr lang="en-US" sz="1100" dirty="0"/>
          </a:p>
          <a:p>
            <a:pPr marL="285750" indent="-285750"/>
            <a:r>
              <a:rPr lang="en-US" sz="1100" dirty="0"/>
              <a:t>Trees</a:t>
            </a:r>
          </a:p>
          <a:p>
            <a:pPr marL="285750" indent="-285750"/>
            <a:r>
              <a:rPr lang="en-US" sz="1100" dirty="0"/>
              <a:t>Min-n </a:t>
            </a:r>
          </a:p>
          <a:p>
            <a:pPr marL="285750" indent="-285750"/>
            <a:endParaRPr lang="en-US" sz="1600" dirty="0"/>
          </a:p>
          <a:p>
            <a:pPr marL="342900" indent="-342900"/>
            <a:endParaRPr lang="es-US" sz="2000" dirty="0"/>
          </a:p>
        </p:txBody>
      </p:sp>
      <p:sp>
        <p:nvSpPr>
          <p:cNvPr id="30" name="Google Shape;260;p30">
            <a:extLst>
              <a:ext uri="{FF2B5EF4-FFF2-40B4-BE49-F238E27FC236}">
                <a16:creationId xmlns:a16="http://schemas.microsoft.com/office/drawing/2014/main" id="{0D4FED60-8DD5-1DC4-1A1A-70F9E63AB76C}"/>
              </a:ext>
            </a:extLst>
          </p:cNvPr>
          <p:cNvSpPr txBox="1">
            <a:spLocks/>
          </p:cNvSpPr>
          <p:nvPr/>
        </p:nvSpPr>
        <p:spPr>
          <a:xfrm>
            <a:off x="3365546" y="4297705"/>
            <a:ext cx="2252745" cy="28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dirty="0"/>
              <a:t>Testing dataset (30%)</a:t>
            </a:r>
          </a:p>
          <a:p>
            <a:pPr marL="342900" indent="-342900"/>
            <a:endParaRPr lang="es-US" sz="20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B679069-D71E-0CDA-0F89-EA1027840406}"/>
              </a:ext>
            </a:extLst>
          </p:cNvPr>
          <p:cNvSpPr/>
          <p:nvPr/>
        </p:nvSpPr>
        <p:spPr>
          <a:xfrm>
            <a:off x="4290332" y="2966594"/>
            <a:ext cx="258091" cy="239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412BFF-BA27-8498-1CCD-07B7F682E87E}"/>
              </a:ext>
            </a:extLst>
          </p:cNvPr>
          <p:cNvSpPr/>
          <p:nvPr/>
        </p:nvSpPr>
        <p:spPr>
          <a:xfrm>
            <a:off x="6543033" y="2326752"/>
            <a:ext cx="1285196" cy="259231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Google Shape;260;p30">
            <a:extLst>
              <a:ext uri="{FF2B5EF4-FFF2-40B4-BE49-F238E27FC236}">
                <a16:creationId xmlns:a16="http://schemas.microsoft.com/office/drawing/2014/main" id="{C52599C0-FEB9-AD88-81AC-4C5DC7D9FFB4}"/>
              </a:ext>
            </a:extLst>
          </p:cNvPr>
          <p:cNvSpPr txBox="1">
            <a:spLocks/>
          </p:cNvSpPr>
          <p:nvPr/>
        </p:nvSpPr>
        <p:spPr>
          <a:xfrm>
            <a:off x="6688861" y="2770492"/>
            <a:ext cx="1285196" cy="67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dirty="0"/>
              <a:t>Predictive performance</a:t>
            </a:r>
          </a:p>
          <a:p>
            <a:pPr marL="285750" indent="-285750"/>
            <a:endParaRPr lang="en-US" sz="1600" dirty="0"/>
          </a:p>
          <a:p>
            <a:pPr marL="342900" indent="-342900"/>
            <a:endParaRPr lang="es-US" sz="20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082A210-3B69-9130-E9F6-7E0B5790ED30}"/>
              </a:ext>
            </a:extLst>
          </p:cNvPr>
          <p:cNvSpPr/>
          <p:nvPr/>
        </p:nvSpPr>
        <p:spPr>
          <a:xfrm>
            <a:off x="6114801" y="3022392"/>
            <a:ext cx="258091" cy="239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0F8E603-0DB3-9AFA-513C-DA7FF5876EEE}"/>
              </a:ext>
            </a:extLst>
          </p:cNvPr>
          <p:cNvSpPr/>
          <p:nvPr/>
        </p:nvSpPr>
        <p:spPr>
          <a:xfrm>
            <a:off x="6118137" y="4416939"/>
            <a:ext cx="258091" cy="239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7" name="Picture 36" descr="A graph with colored circles and arrows&#10;&#10;AI-generated content may be incorrect.">
            <a:extLst>
              <a:ext uri="{FF2B5EF4-FFF2-40B4-BE49-F238E27FC236}">
                <a16:creationId xmlns:a16="http://schemas.microsoft.com/office/drawing/2014/main" id="{A1501595-CE42-417B-8EAF-C6B799FA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251" y="3308693"/>
            <a:ext cx="784760" cy="7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11CD483B-C7C1-3409-A9C8-FA8E66CE5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20557559-BBD5-8EA9-87E5-DABF6FEB58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7" name="Google Shape;260;p30">
            <a:extLst>
              <a:ext uri="{FF2B5EF4-FFF2-40B4-BE49-F238E27FC236}">
                <a16:creationId xmlns:a16="http://schemas.microsoft.com/office/drawing/2014/main" id="{4942E5B1-3413-4BAD-5159-12519B166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657" y="62583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</a:t>
            </a:r>
            <a:r>
              <a:rPr lang="es-US" sz="2000" dirty="0" err="1"/>
              <a:t>rincipal</a:t>
            </a:r>
            <a:r>
              <a:rPr lang="es-US" sz="2000" dirty="0"/>
              <a:t> </a:t>
            </a:r>
            <a:r>
              <a:rPr lang="es-US" sz="2000" dirty="0" err="1"/>
              <a:t>component</a:t>
            </a:r>
            <a:r>
              <a:rPr lang="es-US" sz="2000" dirty="0"/>
              <a:t> and </a:t>
            </a:r>
            <a:r>
              <a:rPr lang="es-US" sz="2000" dirty="0" err="1"/>
              <a:t>clustering</a:t>
            </a:r>
            <a:r>
              <a:rPr lang="es-US" sz="2000" dirty="0"/>
              <a:t> </a:t>
            </a:r>
            <a:r>
              <a:rPr lang="es-US" sz="2000" dirty="0" err="1"/>
              <a:t>analysis</a:t>
            </a:r>
            <a:endParaRPr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F255-9BBD-8D4A-F937-717E435022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80" t="8562" r="11305" b="4544"/>
          <a:stretch/>
        </p:blipFill>
        <p:spPr>
          <a:xfrm>
            <a:off x="5594030" y="1110342"/>
            <a:ext cx="3549969" cy="3879427"/>
          </a:xfrm>
          <a:prstGeom prst="rect">
            <a:avLst/>
          </a:prstGeom>
        </p:spPr>
      </p:pic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A5DD951-8380-C6C4-1EBB-1C8F209B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989"/>
          <a:stretch/>
        </p:blipFill>
        <p:spPr>
          <a:xfrm>
            <a:off x="108857" y="1056054"/>
            <a:ext cx="5485174" cy="38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6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F37B1084-E420-9FFD-F048-800606C7F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2ACEABF9-CB5A-D620-C97C-A74A57F556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057" y="53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7" name="Google Shape;260;p30">
            <a:extLst>
              <a:ext uri="{FF2B5EF4-FFF2-40B4-BE49-F238E27FC236}">
                <a16:creationId xmlns:a16="http://schemas.microsoft.com/office/drawing/2014/main" id="{318860E6-FC26-B372-DEB7-622B8D076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657" y="62583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Cluster </a:t>
            </a:r>
            <a:r>
              <a:rPr lang="en" sz="2000" dirty="0"/>
              <a:t>weather characterization</a:t>
            </a:r>
            <a:endParaRPr sz="2000" dirty="0"/>
          </a:p>
        </p:txBody>
      </p:sp>
      <p:pic>
        <p:nvPicPr>
          <p:cNvPr id="9" name="Picture 8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1C828511-667B-DF6A-0427-7180D5F5D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28" y="1085493"/>
            <a:ext cx="7826856" cy="39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606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382</Words>
  <Application>Microsoft Office PowerPoint</Application>
  <PresentationFormat>On-screen Show (16:9)</PresentationFormat>
  <Paragraphs>82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Raleway</vt:lpstr>
      <vt:lpstr>Nunito Light</vt:lpstr>
      <vt:lpstr>Space Grotesk</vt:lpstr>
      <vt:lpstr>Arial</vt:lpstr>
      <vt:lpstr>Cairo</vt:lpstr>
      <vt:lpstr>Space Grotesk Medium</vt:lpstr>
      <vt:lpstr>PT Sans</vt:lpstr>
      <vt:lpstr>Data Migration Project Proposal by Slidesgo</vt:lpstr>
      <vt:lpstr>Leveraging machine learning models and multi-environmental soybean trial data for environmental characterization and genomic prediction in Argentina.</vt:lpstr>
      <vt:lpstr>Objectives</vt:lpstr>
      <vt:lpstr>Materials and methods</vt:lpstr>
      <vt:lpstr>Materials and methods</vt:lpstr>
      <vt:lpstr>Materials and methods</vt:lpstr>
      <vt:lpstr>Materials and methods</vt:lpstr>
      <vt:lpstr>Materials and methods</vt:lpstr>
      <vt:lpstr>Results</vt:lpstr>
      <vt:lpstr>Results</vt:lpstr>
      <vt:lpstr>Results</vt:lpstr>
      <vt:lpstr>Results</vt:lpstr>
      <vt:lpstr>Results</vt:lpstr>
      <vt:lpstr>Take home messages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Carlos Hernandez</cp:lastModifiedBy>
  <cp:revision>3</cp:revision>
  <dcterms:modified xsi:type="dcterms:W3CDTF">2025-05-09T15:42:23Z</dcterms:modified>
</cp:coreProperties>
</file>